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5" r:id="rId4"/>
    <p:sldId id="269" r:id="rId5"/>
    <p:sldId id="272" r:id="rId6"/>
    <p:sldId id="266" r:id="rId7"/>
    <p:sldId id="267" r:id="rId8"/>
    <p:sldId id="268" r:id="rId9"/>
    <p:sldId id="273" r:id="rId10"/>
    <p:sldId id="270" r:id="rId11"/>
    <p:sldId id="271" r:id="rId12"/>
    <p:sldId id="25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78"/>
    <p:restoredTop sz="94687"/>
  </p:normalViewPr>
  <p:slideViewPr>
    <p:cSldViewPr snapToGrid="0">
      <p:cViewPr varScale="1">
        <p:scale>
          <a:sx n="102" d="100"/>
          <a:sy n="102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8.png>
</file>

<file path=ppt/media/image2.png>
</file>

<file path=ppt/media/image20.jpg>
</file>

<file path=ppt/media/image21.jpeg>
</file>

<file path=ppt/media/image2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83AA68-F761-ED4E-B6F2-3DDD9B95193A}" type="datetimeFigureOut">
              <a:rPr lang="en-US" smtClean="0"/>
              <a:t>12/4/22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C131E-6A5F-7C4D-B446-5120FAFA462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56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9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39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221A0-A851-4643-973A-34E54DAEC401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3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A20BB-9304-0843-85F0-CB9D865C22EF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96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4E146-EE9B-B249-BBA0-524EEB6F6D5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7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88700-74CE-9E4C-9782-8F119B14C37E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4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BFDF-BFE8-4B4E-9BF3-646A34B7760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01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8921-2E07-F340-9007-3503DFE786F6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6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E8577-6C51-E541-8912-C539B7A2E277}" type="datetime1">
              <a:rPr lang="de-DE" smtClean="0"/>
              <a:t>04.12.22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1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572DC-7BCC-CA47-81FE-FCC94A3A0805}" type="datetime1">
              <a:rPr lang="de-DE" smtClean="0"/>
              <a:t>04.12.22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A3576-52B2-F64F-9351-D8B0DA525512}" type="datetime1">
              <a:rPr lang="de-DE" smtClean="0"/>
              <a:t>04.12.22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9BF2-AB1E-D047-B471-F9B06CA8A9FE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46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66944-EB61-E046-B0C0-126A34EEA788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5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7464-5EE4-B443-AAD2-40C3349F53C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2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0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7.emf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emf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Ideas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to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measure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prompt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component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of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atmospheric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muon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flux</a:t>
            </a: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Jean-Marco </a:t>
            </a:r>
            <a:r>
              <a:rPr lang="de-DE" sz="1600" b="1" dirty="0" err="1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Alameddine</a:t>
            </a: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, Ludwig Neste</a:t>
            </a:r>
            <a:b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and Pascal Gutjahr</a:t>
            </a:r>
            <a:endParaRPr lang="de-DE" sz="3200" b="1" dirty="0">
              <a:solidFill>
                <a:schemeClr val="tx1"/>
              </a:solidFill>
              <a:uFill>
                <a:solidFill>
                  <a:srgbClr val="84B819"/>
                </a:solidFill>
              </a:uFill>
              <a:latin typeface="Helvetica" pitchFamily="2" charset="0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3590" y="5463540"/>
            <a:ext cx="6184030" cy="1076408"/>
          </a:xfrm>
        </p:spPr>
        <p:txBody>
          <a:bodyPr anchor="t">
            <a:normAutofit/>
          </a:bodyPr>
          <a:lstStyle/>
          <a:p>
            <a:pPr algn="r"/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Cosmic</a:t>
            </a:r>
            <a:r>
              <a:rPr lang="de-DE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 Rays in </a:t>
            </a:r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the</a:t>
            </a:r>
            <a:r>
              <a:rPr lang="de-DE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 Multi-Messenger </a:t>
            </a:r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Era</a:t>
            </a:r>
            <a:endParaRPr lang="de-DE" b="1" dirty="0">
              <a:solidFill>
                <a:srgbClr val="83B814"/>
              </a:solidFill>
              <a:uFill>
                <a:solidFill>
                  <a:srgbClr val="84B819"/>
                </a:solidFill>
              </a:uFill>
              <a:latin typeface="Arial" pitchFamily="34" charset="0"/>
              <a:ea typeface="Akkurat-Bold"/>
              <a:cs typeface="Arial" pitchFamily="34" charset="0"/>
              <a:sym typeface="Akkurat-Bold"/>
            </a:endParaRPr>
          </a:p>
          <a:p>
            <a:pPr algn="r"/>
            <a:br>
              <a:rPr lang="de-DE" sz="18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</a:br>
            <a:r>
              <a:rPr lang="de-DE" sz="14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Paris 2022</a:t>
            </a:r>
          </a:p>
          <a:p>
            <a:pPr algn="r"/>
            <a:endParaRPr lang="en-US" sz="2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297180" y="6672988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www.vox.com</a:t>
            </a:r>
            <a:r>
              <a:rPr lang="en-US" sz="800" dirty="0"/>
              <a:t>/the-highlight/2019/7/16/17690740/cosmic-rays-universe-theory-science</a:t>
            </a:r>
          </a:p>
        </p:txBody>
      </p:sp>
    </p:spTree>
    <p:extLst>
      <p:ext uri="{BB962C8B-B14F-4D97-AF65-F5344CB8AC3E}">
        <p14:creationId xmlns:p14="http://schemas.microsoft.com/office/powerpoint/2010/main" val="3891241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17FC9-1AA7-F362-9E0B-D5155CE2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C5F43-3819-DEA0-B49A-C921B140D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Previous analysis compatible with zero prompt</a:t>
            </a:r>
          </a:p>
          <a:p>
            <a:pPr lvl="1"/>
            <a:r>
              <a:rPr lang="en-US" dirty="0">
                <a:sym typeface="Wingdings" pitchFamily="2" charset="2"/>
              </a:rPr>
              <a:t>No charm particles were simulated</a:t>
            </a:r>
          </a:p>
          <a:p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/>
              <a:t>Discussion:</a:t>
            </a:r>
          </a:p>
          <a:p>
            <a:r>
              <a:rPr lang="en-US" dirty="0"/>
              <a:t>How to scale prompt &gt; 1?</a:t>
            </a:r>
          </a:p>
          <a:p>
            <a:r>
              <a:rPr lang="en-US" dirty="0"/>
              <a:t>How to extract physical parameters?</a:t>
            </a:r>
          </a:p>
          <a:p>
            <a:pPr lvl="1"/>
            <a:r>
              <a:rPr lang="en-US" dirty="0"/>
              <a:t>CRC1491 </a:t>
            </a:r>
            <a:r>
              <a:rPr lang="en-US" dirty="0">
                <a:sym typeface="Wingdings" pitchFamily="2" charset="2"/>
              </a:rPr>
              <a:t> branching ratios (BR), cross-sections, particle physics</a:t>
            </a:r>
          </a:p>
          <a:p>
            <a:r>
              <a:rPr lang="en-US" dirty="0">
                <a:sym typeface="Wingdings" pitchFamily="2" charset="2"/>
              </a:rPr>
              <a:t>Scale BR and hadronic models compatible with LHC results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1C6D27-5C1F-68D8-72F2-E7B018E8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10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B2186EC-641B-FE08-29F6-63581B6D1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18060EF-8F43-9EDD-1FCB-05F0FA026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996D80D-762B-90F9-F233-A262BECDC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47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B314A-27A7-5E98-3934-5979BF222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81709F-A599-C294-88FC-BF2B324A4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4718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Further cross-checks of prompt tagging (D-Mesons?)</a:t>
            </a:r>
          </a:p>
          <a:p>
            <a:r>
              <a:rPr lang="en-US" dirty="0"/>
              <a:t>Comparisons between DYNSTACK and CORSIKA scaling</a:t>
            </a:r>
          </a:p>
          <a:p>
            <a:r>
              <a:rPr lang="en-US" dirty="0"/>
              <a:t>Simulate new CORSIKA datasets with SIBYLL 2.3d</a:t>
            </a:r>
          </a:p>
          <a:p>
            <a:pPr lvl="1"/>
            <a:r>
              <a:rPr lang="en-US" dirty="0"/>
              <a:t>Charm included</a:t>
            </a:r>
          </a:p>
          <a:p>
            <a:pPr lvl="1"/>
            <a:r>
              <a:rPr lang="en-US" dirty="0"/>
              <a:t>Tagging of prompt particles </a:t>
            </a:r>
          </a:p>
          <a:p>
            <a:pPr lvl="1"/>
            <a:r>
              <a:rPr lang="en-US" dirty="0"/>
              <a:t>Scale prompt</a:t>
            </a:r>
          </a:p>
          <a:p>
            <a:r>
              <a:rPr lang="en-US" dirty="0"/>
              <a:t>Unfolding of the muon flux in energy and zenith bins (+seasonal variations)</a:t>
            </a:r>
          </a:p>
          <a:p>
            <a:r>
              <a:rPr lang="en-US" dirty="0"/>
              <a:t>Fit of the normalization/</a:t>
            </a:r>
            <a:r>
              <a:rPr lang="en-US" i="1" dirty="0">
                <a:sym typeface="Wingdings" pitchFamily="2" charset="2"/>
              </a:rPr>
              <a:t> effective scaling factor </a:t>
            </a:r>
            <a:r>
              <a:rPr lang="en-US" dirty="0">
                <a:sym typeface="Wingdings" pitchFamily="2" charset="2"/>
              </a:rPr>
              <a:t>of prompt</a:t>
            </a:r>
            <a:r>
              <a:rPr lang="en-US" dirty="0"/>
              <a:t>  – forward fit</a:t>
            </a:r>
          </a:p>
          <a:p>
            <a:r>
              <a:rPr lang="en-US" dirty="0"/>
              <a:t>Analysis could be done with a neutrino telescopes such as the </a:t>
            </a:r>
            <a:r>
              <a:rPr lang="en-US" dirty="0" err="1"/>
              <a:t>IceCube</a:t>
            </a:r>
            <a:r>
              <a:rPr lang="en-US" dirty="0"/>
              <a:t> Neutrino Observatory</a:t>
            </a: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2A60D0-3906-94A0-9C5F-8CAB815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11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AE584D6-E822-7E97-D93F-B5520071A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ABDA4E5-49F8-EE01-2717-5448E21A2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4E45170-FF09-D6E7-B3FD-ABA435493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33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B902CB9-C7DC-4673-B7D5-F22DCF0EC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nhaltsplatzhalter 10" descr="Ein Bild, das Person, drinnen, Wand enthält.&#10;&#10;Automatisch generierte Beschreibung">
            <a:extLst>
              <a:ext uri="{FF2B5EF4-FFF2-40B4-BE49-F238E27FC236}">
                <a16:creationId xmlns:a16="http://schemas.microsoft.com/office/drawing/2014/main" id="{B8462290-DD06-77D3-9623-53A700E4E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5222" y="2127458"/>
            <a:ext cx="1680288" cy="2240384"/>
          </a:xfrm>
          <a:prstGeom prst="rect">
            <a:avLst/>
          </a:prstGeom>
        </p:spPr>
      </p:pic>
      <p:pic>
        <p:nvPicPr>
          <p:cNvPr id="13" name="Grafik 12" descr="Ein Bild, das Text, drinnen, Computer enthält.&#10;&#10;Automatisch generierte Beschreibung">
            <a:extLst>
              <a:ext uri="{FF2B5EF4-FFF2-40B4-BE49-F238E27FC236}">
                <a16:creationId xmlns:a16="http://schemas.microsoft.com/office/drawing/2014/main" id="{D5039974-94CB-C351-24A1-71ACB1C2F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170695" y="1079144"/>
            <a:ext cx="2240384" cy="16802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5A1E67A-BB85-FE94-9B33-4D4644E11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647" y="3979441"/>
            <a:ext cx="2240384" cy="2240384"/>
          </a:xfrm>
          <a:prstGeom prst="rect">
            <a:avLst/>
          </a:prstGeom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151AE1FF-C6F4-D72E-B0A6-655B005D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pic>
        <p:nvPicPr>
          <p:cNvPr id="17" name="Grafik 1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022AB7E4-963B-8392-819F-3854DEF1DF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D9DBAA84-5804-0317-3F30-B8F7CE7C73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12" name="Titel 11">
            <a:extLst>
              <a:ext uri="{FF2B5EF4-FFF2-40B4-BE49-F238E27FC236}">
                <a16:creationId xmlns:a16="http://schemas.microsoft.com/office/drawing/2014/main" id="{F7BA4C32-975C-748C-B2FC-3C6C395B7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6FE81F2-AC0D-0D33-6652-C0776C73F9BE}"/>
              </a:ext>
            </a:extLst>
          </p:cNvPr>
          <p:cNvSpPr txBox="1"/>
          <p:nvPr/>
        </p:nvSpPr>
        <p:spPr>
          <a:xfrm>
            <a:off x="1745660" y="2057290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Jean-Marco</a:t>
            </a:r>
          </a:p>
          <a:p>
            <a:pPr algn="r"/>
            <a:r>
              <a:rPr lang="en-US" sz="1400" dirty="0" err="1"/>
              <a:t>Alameddine</a:t>
            </a:r>
            <a:endParaRPr lang="en-US" sz="1400" dirty="0"/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jean-marco.alameddine@tu-dortmund.de</a:t>
            </a:r>
            <a:endParaRPr lang="en-US" sz="14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5C5FF25-7678-E4D3-C57E-7308CE8A18AB}"/>
              </a:ext>
            </a:extLst>
          </p:cNvPr>
          <p:cNvSpPr txBox="1"/>
          <p:nvPr/>
        </p:nvSpPr>
        <p:spPr>
          <a:xfrm>
            <a:off x="5049814" y="3979441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Pascal</a:t>
            </a:r>
          </a:p>
          <a:p>
            <a:pPr algn="r"/>
            <a:r>
              <a:rPr lang="en-US" sz="1400" dirty="0"/>
              <a:t>Gutjahr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pascal.gutjahr@tu-dortmund.de</a:t>
            </a:r>
            <a:endParaRPr lang="en-US" sz="14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02DC72B-23A5-DB67-C7D8-A96F74631AE7}"/>
              </a:ext>
            </a:extLst>
          </p:cNvPr>
          <p:cNvSpPr txBox="1"/>
          <p:nvPr/>
        </p:nvSpPr>
        <p:spPr>
          <a:xfrm>
            <a:off x="5587929" y="782510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Ludwig</a:t>
            </a:r>
          </a:p>
          <a:p>
            <a:pPr algn="r"/>
            <a:r>
              <a:rPr lang="en-US" sz="1400" dirty="0"/>
              <a:t>Neste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ludwig.neste@tu-dortmund.de</a:t>
            </a:r>
            <a:endParaRPr lang="en-US" sz="14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079EA742-210B-B76D-F7DA-7C4358FB2753}"/>
              </a:ext>
            </a:extLst>
          </p:cNvPr>
          <p:cNvSpPr txBox="1"/>
          <p:nvPr/>
        </p:nvSpPr>
        <p:spPr>
          <a:xfrm>
            <a:off x="214996" y="4102291"/>
            <a:ext cx="537293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Thank you for your attention!</a:t>
            </a:r>
          </a:p>
          <a:p>
            <a:pPr algn="ctr"/>
            <a:endParaRPr lang="en-US" sz="3600" b="1" dirty="0"/>
          </a:p>
          <a:p>
            <a:pPr algn="ctr"/>
            <a:r>
              <a:rPr lang="en-US" sz="2400" b="1" dirty="0"/>
              <a:t>We are happy about further inspiration ☺️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6F6E514-D54F-C67D-FA26-F864C25778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042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3176B9-9A61-CCF0-6AB7-C176E001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the muon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29902" y="1863626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b="0" dirty="0"/>
                  <a:t>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conv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prompt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29902" y="1863626"/>
                <a:ext cx="10515600" cy="435133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C168086F-648E-80F6-8D35-5F20319A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2</a:t>
            </a:fld>
            <a:endParaRPr lang="en-US"/>
          </a:p>
        </p:txBody>
      </p:sp>
      <p:pic>
        <p:nvPicPr>
          <p:cNvPr id="16" name="Grafik 15" descr="Ein Bild, das Text enthält.&#10;&#10;Automatisch generierte Beschreibung">
            <a:extLst>
              <a:ext uri="{FF2B5EF4-FFF2-40B4-BE49-F238E27FC236}">
                <a16:creationId xmlns:a16="http://schemas.microsoft.com/office/drawing/2014/main" id="{B4EDCCC6-5F9B-E47E-2613-D2E3F5E496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58" b="53158"/>
          <a:stretch/>
        </p:blipFill>
        <p:spPr>
          <a:xfrm>
            <a:off x="1005892" y="4039295"/>
            <a:ext cx="3536355" cy="1735875"/>
          </a:xfrm>
          <a:prstGeom prst="rect">
            <a:avLst/>
          </a:prstGeom>
        </p:spPr>
      </p:pic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F85C870-86EE-A4F1-32D5-916D7F1B97C5}"/>
              </a:ext>
            </a:extLst>
          </p:cNvPr>
          <p:cNvCxnSpPr>
            <a:cxnSpLocks/>
          </p:cNvCxnSpPr>
          <p:nvPr/>
        </p:nvCxnSpPr>
        <p:spPr>
          <a:xfrm flipH="1">
            <a:off x="4542247" y="2512466"/>
            <a:ext cx="326867" cy="494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/>
              <p:nvPr/>
            </p:nvSpPr>
            <p:spPr>
              <a:xfrm>
                <a:off x="3929404" y="3042423"/>
                <a:ext cx="11980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 ∝ E</a:t>
                </a:r>
                <a:r>
                  <a:rPr lang="en-US" baseline="30000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-3.7</a:t>
                </a:r>
                <a:endParaRPr lang="en-US" i="1" dirty="0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9404" y="3042423"/>
                <a:ext cx="1198097" cy="369332"/>
              </a:xfrm>
              <a:prstGeom prst="rect">
                <a:avLst/>
              </a:prstGeom>
              <a:blipFill>
                <a:blip r:embed="rId5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B3F96D25-3B48-81B1-6AC9-EA1DE858FC64}"/>
              </a:ext>
            </a:extLst>
          </p:cNvPr>
          <p:cNvCxnSpPr>
            <a:cxnSpLocks/>
          </p:cNvCxnSpPr>
          <p:nvPr/>
        </p:nvCxnSpPr>
        <p:spPr>
          <a:xfrm>
            <a:off x="6804488" y="2494113"/>
            <a:ext cx="271561" cy="577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/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“not”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  <m:r>
                      <m:rPr>
                        <m:nor/>
                      </m:rPr>
                      <a:rPr lang="de-D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∝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E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-</m:t>
                    </m:r>
                    <m:r>
                      <m:rPr>
                        <m:nor/>
                      </m:rPr>
                      <a:rPr lang="de-DE" b="0" i="0" baseline="30000" dirty="0" smtClean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2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.7</m:t>
                    </m:r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blipFill>
                <a:blip r:embed="rId6"/>
                <a:stretch>
                  <a:fillRect l="-275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EAAA51FF-6355-1CCC-55B9-BD1A7BBAFD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210" r="-2587"/>
          <a:stretch/>
        </p:blipFill>
        <p:spPr>
          <a:xfrm>
            <a:off x="7050719" y="4039294"/>
            <a:ext cx="3612224" cy="1735875"/>
          </a:xfrm>
          <a:prstGeom prst="rect">
            <a:avLst/>
          </a:prstGeom>
        </p:spPr>
      </p:pic>
      <p:pic>
        <p:nvPicPr>
          <p:cNvPr id="4" name="Grafik 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1E2FA05-0EF3-2B92-DDCB-4F5EE4098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9F965ED-1403-222C-2161-163E19BA6A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44DD6F4-A8C7-0709-41DB-E4F0BD08033C}"/>
              </a:ext>
            </a:extLst>
          </p:cNvPr>
          <p:cNvSpPr txBox="1"/>
          <p:nvPr/>
        </p:nvSpPr>
        <p:spPr>
          <a:xfrm>
            <a:off x="8610600" y="3071415"/>
            <a:ext cx="2834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Times New Roman"/>
              </a:rPr>
              <a:t>(all particles with a decay length lower than 0.123 cm)</a:t>
            </a:r>
            <a:endParaRPr lang="en-US" i="1" dirty="0"/>
          </a:p>
          <a:p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7BFBC60-B54C-AFE8-93C3-5602FA1300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3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BC18D-970F-B72B-CDEE-CCD22B5D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Muon flux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59105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Prompt dominates at energies larger than </a:t>
                </a:r>
                <a:r>
                  <a:rPr lang="en-US" dirty="0" err="1"/>
                  <a:t>PeV</a:t>
                </a:r>
                <a:endParaRPr lang="en-US" dirty="0"/>
              </a:p>
              <a:p>
                <a:r>
                  <a:rPr lang="en-US" dirty="0"/>
                  <a:t>Conventional particle flux depends on zenith angle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591050" cy="4351338"/>
              </a:xfrm>
              <a:blipFill>
                <a:blip r:embed="rId2"/>
                <a:stretch>
                  <a:fillRect l="-2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9219BE0-B6BB-3445-1150-878A0CD9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3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B9F86B6-333F-115D-8467-73F01CEBB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A5506B8-488E-2136-08D1-0A1B52656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B04C749-63DB-029A-D3A4-617E514C3B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EDB7EB2-8B66-167F-0FAD-DD2C719420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6350" y="950979"/>
            <a:ext cx="6325137" cy="5183236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FD5478BF-892F-7747-C746-A9952448D510}"/>
              </a:ext>
            </a:extLst>
          </p:cNvPr>
          <p:cNvSpPr txBox="1"/>
          <p:nvPr/>
        </p:nvSpPr>
        <p:spPr>
          <a:xfrm>
            <a:off x="8537480" y="764897"/>
            <a:ext cx="3509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0°: perpendicular to Earth’s surface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CE30152E-E45B-80FD-81EF-E0CD8D3B1DA5}"/>
              </a:ext>
            </a:extLst>
          </p:cNvPr>
          <p:cNvCxnSpPr/>
          <p:nvPr/>
        </p:nvCxnSpPr>
        <p:spPr>
          <a:xfrm flipV="1">
            <a:off x="6595110" y="1988820"/>
            <a:ext cx="560070" cy="56007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112BDC-C034-3248-2631-972795B7FB9D}"/>
              </a:ext>
            </a:extLst>
          </p:cNvPr>
          <p:cNvCxnSpPr>
            <a:cxnSpLocks/>
          </p:cNvCxnSpPr>
          <p:nvPr/>
        </p:nvCxnSpPr>
        <p:spPr>
          <a:xfrm flipH="1">
            <a:off x="10538460" y="3429000"/>
            <a:ext cx="125730" cy="6858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C9332EF8-2D5E-7796-D786-4569344520AC}"/>
              </a:ext>
            </a:extLst>
          </p:cNvPr>
          <p:cNvSpPr txBox="1"/>
          <p:nvPr/>
        </p:nvSpPr>
        <p:spPr>
          <a:xfrm>
            <a:off x="5854333" y="2537460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conventional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390498E-3E03-2FE1-64DF-198251DC1F53}"/>
              </a:ext>
            </a:extLst>
          </p:cNvPr>
          <p:cNvSpPr txBox="1"/>
          <p:nvPr/>
        </p:nvSpPr>
        <p:spPr>
          <a:xfrm>
            <a:off x="10165839" y="3078475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1400391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32E70-B23B-88D5-9876-946E1E32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analysis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EB7557-2327-3C48-8AA1-DB439EDCB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4</a:t>
            </a:fld>
            <a:endParaRPr lang="en-US"/>
          </a:p>
        </p:txBody>
      </p:sp>
      <p:pic>
        <p:nvPicPr>
          <p:cNvPr id="8" name="Grafik 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029CC0D-7513-1E7C-B08D-961087675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D573A6-D405-93EB-0F27-3E3E7C10C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643651DB-722D-3AF4-6AD8-39D436D2BF4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821" y="1690688"/>
            <a:ext cx="5989759" cy="40634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6B6A935-CECE-EA62-4BD6-09DB14BDB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975114-B7C5-54BC-BEC3-64F8C4416083}"/>
              </a:ext>
            </a:extLst>
          </p:cNvPr>
          <p:cNvSpPr txBox="1"/>
          <p:nvPr/>
        </p:nvSpPr>
        <p:spPr>
          <a:xfrm>
            <a:off x="7120890" y="6356350"/>
            <a:ext cx="4034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[T. Fuchs, PhD Thesis, 10.17877/DE290R-17241]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10">
                <a:extLst>
                  <a:ext uri="{FF2B5EF4-FFF2-40B4-BE49-F238E27FC236}">
                    <a16:creationId xmlns:a16="http://schemas.microsoft.com/office/drawing/2014/main" id="{866E5F94-483E-B395-39F5-283CC00099F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398420" y="2382063"/>
                <a:ext cx="5823902" cy="368458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Leading muon sample </a:t>
                </a:r>
                <a:r>
                  <a:rPr lang="en-US" dirty="0">
                    <a:sym typeface="Wingdings" pitchFamily="2" charset="2"/>
                  </a:rPr>
                  <a:t>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tot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&gt; 0.5</a:t>
                </a:r>
              </a:p>
              <a:p>
                <a:r>
                  <a:rPr lang="en-US" dirty="0"/>
                  <a:t>Unfolding of muon energy</a:t>
                </a:r>
              </a:p>
              <a:p>
                <a:r>
                  <a:rPr lang="en-US" dirty="0"/>
                  <a:t>Fit of normalization of prompt</a:t>
                </a:r>
              </a:p>
              <a:p>
                <a:r>
                  <a:rPr lang="en-US" dirty="0"/>
                  <a:t>1 year of </a:t>
                </a:r>
                <a:r>
                  <a:rPr lang="en-US" dirty="0" err="1"/>
                  <a:t>IceCube</a:t>
                </a:r>
                <a:r>
                  <a:rPr lang="en-US" dirty="0"/>
                  <a:t> data used </a:t>
                </a:r>
              </a:p>
              <a:p>
                <a:r>
                  <a:rPr lang="en-US" dirty="0"/>
                  <a:t>Component compatible with zero </a:t>
                </a:r>
              </a:p>
              <a:p>
                <a:pPr marL="0" indent="0">
                  <a:buNone/>
                </a:pPr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𝛟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 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>
                    <a:sym typeface="Wingdings" pitchFamily="2" charset="2"/>
                  </a:rPr>
                  <a:t> Uncertainties dominated by limited MC</a:t>
                </a:r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>
          <p:sp>
            <p:nvSpPr>
              <p:cNvPr id="13" name="Inhaltsplatzhalter 10">
                <a:extLst>
                  <a:ext uri="{FF2B5EF4-FFF2-40B4-BE49-F238E27FC236}">
                    <a16:creationId xmlns:a16="http://schemas.microsoft.com/office/drawing/2014/main" id="{866E5F94-483E-B395-39F5-283CC00099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398420" y="2382063"/>
                <a:ext cx="5823902" cy="3684588"/>
              </a:xfrm>
              <a:blipFill>
                <a:blip r:embed="rId6"/>
                <a:stretch>
                  <a:fillRect l="-1522" t="-2749" b="-3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4644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1C9D48-450F-C63D-81C2-4CCD812E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54690" cy="1325563"/>
          </a:xfrm>
        </p:spPr>
        <p:txBody>
          <a:bodyPr/>
          <a:lstStyle/>
          <a:p>
            <a:r>
              <a:rPr lang="en-US"/>
              <a:t>New ideas to measure the prompt component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2567F5-9ED3-7C7C-3576-9FA53132D4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95850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Latest software CORSIKA, PROPOSAL</a:t>
            </a:r>
          </a:p>
          <a:p>
            <a:r>
              <a:rPr lang="en-US"/>
              <a:t>SIBYLL 2.3d </a:t>
            </a:r>
            <a:r>
              <a:rPr lang="en-US">
                <a:sym typeface="Wingdings" pitchFamily="2" charset="2"/>
              </a:rPr>
              <a:t> charm included</a:t>
            </a:r>
          </a:p>
          <a:p>
            <a:r>
              <a:rPr lang="en-US">
                <a:sym typeface="Wingdings" pitchFamily="2" charset="2"/>
              </a:rPr>
              <a:t>Scale amount of prompt particles to create several datasets </a:t>
            </a:r>
          </a:p>
          <a:p>
            <a:pPr lvl="1"/>
            <a:r>
              <a:rPr lang="en-US">
                <a:sym typeface="Wingdings" pitchFamily="2" charset="2"/>
              </a:rPr>
              <a:t>Tag muon parent particles in MC (prompt/conv) </a:t>
            </a:r>
          </a:p>
          <a:p>
            <a:pPr lvl="1"/>
            <a:r>
              <a:rPr lang="en-US">
                <a:sym typeface="Wingdings" pitchFamily="2" charset="2"/>
              </a:rPr>
              <a:t>If shower contains a prompt particle it is defined as prompt</a:t>
            </a:r>
          </a:p>
          <a:p>
            <a:pPr lvl="1"/>
            <a:r>
              <a:rPr lang="en-US">
                <a:sym typeface="Wingdings" pitchFamily="2" charset="2"/>
              </a:rPr>
              <a:t>Create splines/estimator of particles per bin in dependency of the scaling factor </a:t>
            </a:r>
          </a:p>
          <a:p>
            <a:pPr lvl="1"/>
            <a:r>
              <a:rPr lang="en-US">
                <a:sym typeface="Wingdings" pitchFamily="2" charset="2"/>
              </a:rPr>
              <a:t>Fit effective scaling – forward fit</a:t>
            </a:r>
          </a:p>
          <a:p>
            <a:r>
              <a:rPr lang="en-US">
                <a:sym typeface="Wingdings" pitchFamily="2" charset="2"/>
              </a:rPr>
              <a:t>Analyze:</a:t>
            </a:r>
          </a:p>
          <a:p>
            <a:pPr lvl="1"/>
            <a:r>
              <a:rPr lang="en-US">
                <a:sym typeface="Wingdings" pitchFamily="2" charset="2"/>
              </a:rPr>
              <a:t>Muon energy</a:t>
            </a:r>
          </a:p>
          <a:p>
            <a:pPr lvl="1"/>
            <a:r>
              <a:rPr lang="en-US">
                <a:sym typeface="Wingdings" pitchFamily="2" charset="2"/>
              </a:rPr>
              <a:t>Zenith angle</a:t>
            </a:r>
          </a:p>
          <a:p>
            <a:pPr lvl="1"/>
            <a:r>
              <a:rPr lang="en-US">
                <a:sym typeface="Wingdings" pitchFamily="2" charset="2"/>
              </a:rPr>
              <a:t>Time (seasonal variations)</a:t>
            </a:r>
          </a:p>
          <a:p>
            <a:pPr lvl="2"/>
            <a:r>
              <a:rPr lang="en-US"/>
              <a:t>Conventional flux depends on the season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E4192CB-C275-E02D-F869-D6CB4B0D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5</a:t>
            </a:fld>
            <a:endParaRPr lang="en-US"/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8ABDCA8-2415-678A-75EF-B1FE12336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DE2522-58A9-CB7A-462F-8A213F97E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1486AD4-DB9D-DB8C-851A-8939270A1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313045E-D223-7DC9-C127-BDA9D9DD67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72199" y="1490598"/>
            <a:ext cx="5804941" cy="4534476"/>
          </a:xfr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44251B4-7C42-FA6D-A422-45586DC393D8}"/>
              </a:ext>
            </a:extLst>
          </p:cNvPr>
          <p:cNvSpPr txBox="1"/>
          <p:nvPr/>
        </p:nvSpPr>
        <p:spPr>
          <a:xfrm>
            <a:off x="6968285" y="6048573"/>
            <a:ext cx="469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[Journal of Physics: Conf. Series. 2019. V. 1181, 012054]</a:t>
            </a:r>
          </a:p>
        </p:txBody>
      </p:sp>
    </p:spTree>
    <p:extLst>
      <p:ext uri="{BB962C8B-B14F-4D97-AF65-F5344CB8AC3E}">
        <p14:creationId xmlns:p14="http://schemas.microsoft.com/office/powerpoint/2010/main" val="2425337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894B5-825A-55EC-1BA5-B37A9682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prompt particles in air shower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FD9154-D759-35AC-3804-A86CCDF94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6620" y="1377538"/>
            <a:ext cx="4772342" cy="3733081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CORSIKA 7 </a:t>
            </a:r>
          </a:p>
          <a:p>
            <a:r>
              <a:rPr lang="en-US" dirty="0"/>
              <a:t>10 Mio. air showers (primary: proton)</a:t>
            </a:r>
          </a:p>
          <a:p>
            <a:r>
              <a:rPr lang="en-US" dirty="0"/>
              <a:t>Initial energy: 10</a:t>
            </a:r>
            <a:r>
              <a:rPr lang="en-US" baseline="30000" dirty="0"/>
              <a:t>5</a:t>
            </a:r>
            <a:r>
              <a:rPr lang="en-US" dirty="0"/>
              <a:t> – 10</a:t>
            </a:r>
            <a:r>
              <a:rPr lang="en-US" baseline="30000" dirty="0"/>
              <a:t>9</a:t>
            </a:r>
            <a:r>
              <a:rPr lang="en-US" dirty="0"/>
              <a:t> GeV</a:t>
            </a:r>
          </a:p>
          <a:p>
            <a:r>
              <a:rPr lang="en-US" dirty="0"/>
              <a:t>Two different injection angles 𝜃 </a:t>
            </a:r>
          </a:p>
          <a:p>
            <a:r>
              <a:rPr lang="en-US" dirty="0"/>
              <a:t>SIBYLL 2.3d</a:t>
            </a:r>
          </a:p>
          <a:p>
            <a:r>
              <a:rPr lang="en-US" dirty="0"/>
              <a:t>Sampled from E</a:t>
            </a:r>
            <a:r>
              <a:rPr lang="en-US" baseline="30000" dirty="0"/>
              <a:t>-1 </a:t>
            </a:r>
            <a:r>
              <a:rPr lang="en-US" dirty="0"/>
              <a:t>, reweighted to </a:t>
            </a:r>
            <a:r>
              <a:rPr lang="en-US" dirty="0" err="1"/>
              <a:t>Gaisser</a:t>
            </a:r>
            <a:r>
              <a:rPr lang="en-US" dirty="0"/>
              <a:t> H3a</a:t>
            </a:r>
          </a:p>
          <a:p>
            <a:r>
              <a:rPr lang="en-US" dirty="0"/>
              <a:t>Extended history option to identify and tag the prompt particles manually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Deviations at energies &gt; 10</a:t>
            </a:r>
            <a:r>
              <a:rPr lang="en-US" baseline="30000" dirty="0"/>
              <a:t>7</a:t>
            </a:r>
            <a:r>
              <a:rPr lang="en-US" dirty="0"/>
              <a:t> GeV  </a:t>
            </a:r>
          </a:p>
          <a:p>
            <a:r>
              <a:rPr lang="en-US" dirty="0"/>
              <a:t>Maximum injected energy lower than the maximum possible energy </a:t>
            </a:r>
            <a:br>
              <a:rPr lang="en-US" dirty="0"/>
            </a:br>
            <a:r>
              <a:rPr lang="en-US" dirty="0"/>
              <a:t>(GZK cutoff at ~5 * 10</a:t>
            </a:r>
            <a:r>
              <a:rPr lang="en-US" baseline="30000" dirty="0"/>
              <a:t>10</a:t>
            </a:r>
            <a:r>
              <a:rPr lang="en-US" dirty="0"/>
              <a:t> GeV)</a:t>
            </a:r>
          </a:p>
          <a:p>
            <a:r>
              <a:rPr lang="en-US" dirty="0" err="1"/>
              <a:t>MCEq</a:t>
            </a:r>
            <a:r>
              <a:rPr lang="en-US" dirty="0"/>
              <a:t>: SIBYLL 2.3c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CCCF9F-F8FA-8BDE-6EF7-0F806F78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6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5354284-D3DB-F53C-0B20-20F25097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A0805B6-30EA-CAB0-174F-36349025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F868676-5470-BD2F-B563-650C008CC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5096B36-EFD9-2682-74B7-C42986B8B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5488" y="1239752"/>
            <a:ext cx="7079892" cy="495592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90F14C9B-D366-0D0F-BF94-C682C3133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0541" y="4630131"/>
            <a:ext cx="3181720" cy="222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5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BBF1B-5559-C48D-464B-D6CED4270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parent particle identification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DC0270-F443-7CCE-CD0E-634A9041D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56" y="1972604"/>
            <a:ext cx="4840918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CORSIKA 7 using SIBYLL 2.3d vs. SIBYLL 2.3c</a:t>
            </a:r>
            <a:r>
              <a:rPr lang="en-US" baseline="30000" dirty="0"/>
              <a:t>1</a:t>
            </a:r>
            <a:r>
              <a:rPr lang="en-US" dirty="0"/>
              <a:t>  </a:t>
            </a:r>
          </a:p>
          <a:p>
            <a:r>
              <a:rPr lang="en-US" dirty="0"/>
              <a:t>Good agreement with unflavored particles</a:t>
            </a:r>
          </a:p>
          <a:p>
            <a:r>
              <a:rPr lang="en-US" dirty="0"/>
              <a:t>Mismatches occur for all the D-mesons</a:t>
            </a:r>
          </a:p>
          <a:p>
            <a:pPr lvl="1"/>
            <a:r>
              <a:rPr lang="en-US" dirty="0"/>
              <a:t>Issue not yet solved</a:t>
            </a:r>
          </a:p>
          <a:p>
            <a:pPr lvl="1"/>
            <a:r>
              <a:rPr lang="en-US" dirty="0"/>
              <a:t>Only proton simulated with CORSIKA</a:t>
            </a:r>
          </a:p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1406F2-79A6-1553-A699-2E519D935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7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04AF988-C203-5D83-F192-459FA0208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76CE265-651F-B357-7B73-51893F17D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C7BAE60-D8F3-A21C-AB44-B0AF7585E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38D4DFD-1791-801A-FBF0-C345775ECD91}"/>
              </a:ext>
            </a:extLst>
          </p:cNvPr>
          <p:cNvSpPr txBox="1"/>
          <p:nvPr/>
        </p:nvSpPr>
        <p:spPr>
          <a:xfrm>
            <a:off x="438955" y="6352142"/>
            <a:ext cx="382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/>
              <a:t>1 </a:t>
            </a:r>
            <a:r>
              <a:rPr lang="en-US" dirty="0"/>
              <a:t> Phys. Rev. D 100 (2019) 103018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5C7684AE-3710-A625-E81A-73363F7521E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279874" y="1319482"/>
            <a:ext cx="6400428" cy="5120342"/>
          </a:xfrm>
        </p:spPr>
      </p:pic>
    </p:spTree>
    <p:extLst>
      <p:ext uri="{BB962C8B-B14F-4D97-AF65-F5344CB8AC3E}">
        <p14:creationId xmlns:p14="http://schemas.microsoft.com/office/powerpoint/2010/main" val="28330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of the prompt component - tagging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9A286EB-156E-4363-3D12-C1212EF20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5983" y="1750518"/>
            <a:ext cx="5157787" cy="4410967"/>
          </a:xfrm>
        </p:spPr>
        <p:txBody>
          <a:bodyPr/>
          <a:lstStyle/>
          <a:p>
            <a:r>
              <a:rPr lang="en-US" dirty="0"/>
              <a:t>Amount of prompt particles is re-weighted with 0.5</a:t>
            </a:r>
          </a:p>
          <a:p>
            <a:r>
              <a:rPr lang="en-US" dirty="0"/>
              <a:t>Use tagging of prompt in CORSIKA MC </a:t>
            </a:r>
          </a:p>
          <a:p>
            <a:r>
              <a:rPr lang="en-US" dirty="0"/>
              <a:t>Conventional component is not much affected</a:t>
            </a:r>
          </a:p>
          <a:p>
            <a:pPr lvl="1"/>
            <a:r>
              <a:rPr lang="en-US" dirty="0"/>
              <a:t>If a shower contains prompt, almost no prompt particles in the shower arrive at the surface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8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3D1740C-6D3B-678E-265E-58D5B3D38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A2DC22FC-1EE9-A99F-50F1-FC922F04B6F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423770" y="1439175"/>
            <a:ext cx="6746158" cy="4722310"/>
          </a:xfrm>
        </p:spPr>
      </p:pic>
    </p:spTree>
    <p:extLst>
      <p:ext uri="{BB962C8B-B14F-4D97-AF65-F5344CB8AC3E}">
        <p14:creationId xmlns:p14="http://schemas.microsoft.com/office/powerpoint/2010/main" val="348497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of the prompt component - DYNSTACK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Use DYNSTACK </a:t>
                </a:r>
              </a:p>
              <a:p>
                <a:pPr lvl="1"/>
                <a:r>
                  <a:rPr lang="en-US" dirty="0"/>
                  <a:t>CORSIKA extension to manipulate stack</a:t>
                </a:r>
              </a:p>
              <a:p>
                <a:r>
                  <a:rPr lang="en-US" dirty="0"/>
                  <a:t>Replace prompt particles with conv.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/>
                  <a:t>) while shower simulation</a:t>
                </a:r>
              </a:p>
              <a:p>
                <a:pPr lvl="1"/>
                <a:r>
                  <a:rPr lang="en-US" dirty="0"/>
                  <a:t>adapt kinetic energy</a:t>
                </a:r>
              </a:p>
              <a:p>
                <a:r>
                  <a:rPr lang="en-US" dirty="0"/>
                  <a:t>Issue?</a:t>
                </a:r>
              </a:p>
              <a:p>
                <a:pPr lvl="1"/>
                <a:r>
                  <a:rPr lang="en-US" dirty="0"/>
                  <a:t>more conv. particles in shower, but less in the high energy region</a:t>
                </a:r>
              </a:p>
              <a:p>
                <a:pPr lvl="1"/>
                <a:r>
                  <a:rPr lang="en-US" dirty="0"/>
                  <a:t>D</a:t>
                </a:r>
                <a:r>
                  <a:rPr lang="en-US" baseline="30000" dirty="0"/>
                  <a:t>0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baseline="30000" dirty="0"/>
                  <a:t>+</a:t>
                </a:r>
                <a:r>
                  <a:rPr lang="en-US" dirty="0"/>
                  <a:t> (&gt;50%) removing prompt </a:t>
                </a:r>
                <a:r>
                  <a:rPr lang="en-US" dirty="0" err="1"/>
                  <a:t>prarents</a:t>
                </a:r>
                <a:r>
                  <a:rPr lang="en-US" dirty="0"/>
                  <a:t> removes conv. muons as well</a:t>
                </a:r>
              </a:p>
            </p:txBody>
          </p:sp>
        </mc:Choice>
        <mc:Fallback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  <a:blipFill>
                <a:blip r:embed="rId2"/>
                <a:stretch>
                  <a:fillRect l="-1891" t="-2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9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3D1740C-6D3B-678E-265E-58D5B3D3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D35FADF5-BFA8-BE31-6ACE-CBE5BEE31ED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/>
          <a:stretch>
            <a:fillRect/>
          </a:stretch>
        </p:blipFill>
        <p:spPr>
          <a:xfrm>
            <a:off x="5357066" y="1392481"/>
            <a:ext cx="6812862" cy="4769003"/>
          </a:xfrm>
        </p:spPr>
      </p:pic>
    </p:spTree>
    <p:extLst>
      <p:ext uri="{BB962C8B-B14F-4D97-AF65-F5344CB8AC3E}">
        <p14:creationId xmlns:p14="http://schemas.microsoft.com/office/powerpoint/2010/main" val="1502233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Macintosh PowerPoint</Application>
  <PresentationFormat>Breitbild</PresentationFormat>
  <Paragraphs>124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Akkurat-Bold</vt:lpstr>
      <vt:lpstr>Arial</vt:lpstr>
      <vt:lpstr>Calibri</vt:lpstr>
      <vt:lpstr>Calibri Light</vt:lpstr>
      <vt:lpstr>Cambria Math</vt:lpstr>
      <vt:lpstr>Helvetica</vt:lpstr>
      <vt:lpstr>Office</vt:lpstr>
      <vt:lpstr>Ideas to measure the prompt component of the atmospheric muon flux  Jean-Marco Alameddine, Ludwig Neste and Pascal Gutjahr</vt:lpstr>
      <vt:lpstr>Definition of the muon flux</vt:lpstr>
      <vt:lpstr>Muon flux</vt:lpstr>
      <vt:lpstr>Previous analysis</vt:lpstr>
      <vt:lpstr>New ideas to measure the prompt component</vt:lpstr>
      <vt:lpstr>Identify prompt particles in air shower</vt:lpstr>
      <vt:lpstr>Specific parent particle identification</vt:lpstr>
      <vt:lpstr>Scaling of the prompt component - tagging</vt:lpstr>
      <vt:lpstr>Scaling of the prompt component - DYNSTACK</vt:lpstr>
      <vt:lpstr>Summary</vt:lpstr>
      <vt:lpstr>Next steps</vt:lpstr>
      <vt:lpstr>Our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component of the atmospheric muon flux</dc:title>
  <dc:creator>Pascal Gutjahr</dc:creator>
  <cp:lastModifiedBy>Pascal Gutjahr</cp:lastModifiedBy>
  <cp:revision>58</cp:revision>
  <dcterms:created xsi:type="dcterms:W3CDTF">2022-10-20T11:47:20Z</dcterms:created>
  <dcterms:modified xsi:type="dcterms:W3CDTF">2022-12-05T21:39:01Z</dcterms:modified>
</cp:coreProperties>
</file>

<file path=docProps/thumbnail.jpeg>
</file>